
<file path=[Content_Types].xml><?xml version="1.0" encoding="utf-8"?>
<Types xmlns="http://schemas.openxmlformats.org/package/2006/content-types">
  <Default Extension="1"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7"/>
  </p:notesMasterIdLst>
  <p:sldIdLst>
    <p:sldId id="256" r:id="rId3"/>
    <p:sldId id="257" r:id="rId4"/>
    <p:sldId id="269" r:id="rId5"/>
    <p:sldId id="265" r:id="rId6"/>
    <p:sldId id="282" r:id="rId7"/>
    <p:sldId id="290" r:id="rId8"/>
    <p:sldId id="291" r:id="rId9"/>
    <p:sldId id="283" r:id="rId10"/>
    <p:sldId id="270" r:id="rId11"/>
    <p:sldId id="275" r:id="rId12"/>
    <p:sldId id="267" r:id="rId13"/>
    <p:sldId id="279" r:id="rId14"/>
    <p:sldId id="266" r:id="rId15"/>
    <p:sldId id="285" r:id="rId16"/>
    <p:sldId id="286" r:id="rId17"/>
    <p:sldId id="272" r:id="rId18"/>
    <p:sldId id="276" r:id="rId19"/>
    <p:sldId id="284" r:id="rId20"/>
    <p:sldId id="287" r:id="rId21"/>
    <p:sldId id="273" r:id="rId22"/>
    <p:sldId id="264" r:id="rId23"/>
    <p:sldId id="277" r:id="rId24"/>
    <p:sldId id="28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154" y="72"/>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4/12/2022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cherlund.blogspot.com/2015/10/mit-develops-data-science-machine-which.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38.1"/><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0.gif"/></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public.tableau.com/views/HighlightJobtitle/Interactivemapofjobtitl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277586" y="548704"/>
            <a:ext cx="11636828" cy="5632311"/>
          </a:xfrm>
          <a:prstGeom prst="rect">
            <a:avLst/>
          </a:prstGeom>
          <a:noFill/>
        </p:spPr>
        <p:txBody>
          <a:bodyPr wrap="square">
            <a:spAutoFit/>
          </a:bodyPr>
          <a:lstStyle/>
          <a:p>
            <a:pPr algn="l"/>
            <a:r>
              <a:rPr lang="en-US" sz="2000" b="1" i="0" dirty="0">
                <a:solidFill>
                  <a:srgbClr val="000000"/>
                </a:solidFill>
                <a:effectLst/>
              </a:rPr>
              <a:t>The top five (5) companies with the most job openings:</a:t>
            </a:r>
          </a:p>
          <a:p>
            <a:pPr algn="l">
              <a:buFont typeface="+mj-lt"/>
              <a:buAutoNum type="arabicPeriod"/>
            </a:pPr>
            <a:r>
              <a:rPr lang="en-US" sz="2000" b="0" i="0" dirty="0">
                <a:solidFill>
                  <a:srgbClr val="000000"/>
                </a:solidFill>
                <a:effectLst/>
              </a:rPr>
              <a:t> MassMutual is an insurance company in Spring Field, Massachusetts that also provides retirement, college and home budgeting plans.</a:t>
            </a:r>
          </a:p>
          <a:p>
            <a:pPr algn="l">
              <a:buFont typeface="+mj-lt"/>
              <a:buAutoNum type="arabicPeriod"/>
            </a:pPr>
            <a:r>
              <a:rPr lang="en-US" sz="2000" b="0" i="0" dirty="0">
                <a:solidFill>
                  <a:srgbClr val="000000"/>
                </a:solidFill>
                <a:effectLst/>
              </a:rPr>
              <a:t> Reynolds American is a Research Tobacco company in Winston-Salem, NC. They are a subsidy company to the British American Tobacco PLC and parent owners of Newport, Camel, </a:t>
            </a:r>
            <a:r>
              <a:rPr lang="en-US" sz="2000" dirty="0">
                <a:solidFill>
                  <a:srgbClr val="000000"/>
                </a:solidFill>
              </a:rPr>
              <a:t>Snus</a:t>
            </a:r>
            <a:r>
              <a:rPr lang="en-US" sz="2000" b="0" i="0" dirty="0">
                <a:solidFill>
                  <a:srgbClr val="000000"/>
                </a:solidFill>
                <a:effectLst/>
              </a:rPr>
              <a:t> etc.</a:t>
            </a:r>
          </a:p>
          <a:p>
            <a:pPr algn="l">
              <a:buFont typeface="+mj-lt"/>
              <a:buAutoNum type="arabicPeriod"/>
            </a:pPr>
            <a:r>
              <a:rPr lang="en-US" sz="2000" b="0" i="0" dirty="0">
                <a:solidFill>
                  <a:srgbClr val="000000"/>
                </a:solidFill>
                <a:effectLst/>
              </a:rPr>
              <a:t> Takeda Pharmaceuticals is a Japanese company that has world-wide offices in US, Europe, and Canada. The US company is located in Lexington, MA where they research on oncology, rare diseases, neuroscience, gastroenterology, plasma-derived therapies and vaccines.</a:t>
            </a:r>
          </a:p>
          <a:p>
            <a:pPr algn="l">
              <a:buFont typeface="+mj-lt"/>
              <a:buAutoNum type="arabicPeriod"/>
            </a:pPr>
            <a:r>
              <a:rPr lang="en-US" sz="2000" b="0" i="0" dirty="0">
                <a:solidFill>
                  <a:srgbClr val="000000"/>
                </a:solidFill>
                <a:effectLst/>
              </a:rPr>
              <a:t> 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algn="l">
              <a:buFont typeface="+mj-lt"/>
              <a:buAutoNum type="arabicPeriod"/>
            </a:pPr>
            <a:r>
              <a:rPr lang="en-US" sz="2000" b="0" i="0" dirty="0">
                <a:solidFill>
                  <a:srgbClr val="000000"/>
                </a:solidFill>
                <a:effectLst/>
              </a:rPr>
              <a:t> PNNL is a research facility in Washington State. PNNL’s core capabilities are organized into five areas:</a:t>
            </a:r>
          </a:p>
          <a:p>
            <a:pPr algn="l">
              <a:buFont typeface="Arial" panose="020B0604020202020204" pitchFamily="34" charset="0"/>
              <a:buChar char="•"/>
            </a:pPr>
            <a:r>
              <a:rPr lang="en-US" sz="2000" b="0" i="0" dirty="0">
                <a:solidFill>
                  <a:srgbClr val="000000"/>
                </a:solidFill>
                <a:effectLst/>
              </a:rPr>
              <a:t> Chemical and Materials Sciences</a:t>
            </a:r>
          </a:p>
          <a:p>
            <a:pPr algn="l">
              <a:buFont typeface="Arial" panose="020B0604020202020204" pitchFamily="34" charset="0"/>
              <a:buChar char="•"/>
            </a:pPr>
            <a:r>
              <a:rPr lang="en-US" sz="2000" b="0" i="0" dirty="0">
                <a:solidFill>
                  <a:srgbClr val="000000"/>
                </a:solidFill>
                <a:effectLst/>
              </a:rPr>
              <a:t> Computational and Mathematical Sciences</a:t>
            </a:r>
          </a:p>
          <a:p>
            <a:pPr algn="l">
              <a:buFont typeface="Arial" panose="020B0604020202020204" pitchFamily="34" charset="0"/>
              <a:buChar char="•"/>
            </a:pPr>
            <a:r>
              <a:rPr lang="en-US" sz="2000" b="0" i="0" dirty="0">
                <a:solidFill>
                  <a:srgbClr val="000000"/>
                </a:solidFill>
                <a:effectLst/>
              </a:rPr>
              <a:t> Earth and Biological Sciences</a:t>
            </a:r>
          </a:p>
          <a:p>
            <a:pPr algn="l">
              <a:buFont typeface="Arial" panose="020B0604020202020204" pitchFamily="34" charset="0"/>
              <a:buChar char="•"/>
            </a:pPr>
            <a:r>
              <a:rPr lang="en-US" sz="2000" b="0" i="0" dirty="0">
                <a:solidFill>
                  <a:srgbClr val="000000"/>
                </a:solidFill>
                <a:effectLst/>
              </a:rPr>
              <a:t> Engineering, and </a:t>
            </a:r>
          </a:p>
          <a:p>
            <a:pPr algn="l">
              <a:buFont typeface="Arial" panose="020B0604020202020204" pitchFamily="34" charset="0"/>
              <a:buChar char="•"/>
            </a:pPr>
            <a:r>
              <a:rPr lang="en-US" sz="2000" b="0" i="0" dirty="0">
                <a:solidFill>
                  <a:srgbClr val="000000"/>
                </a:solidFill>
                <a:effectLst/>
              </a:rPr>
              <a:t>User Facilities and Advanced Instrumentation.</a:t>
            </a:r>
          </a:p>
          <a:p>
            <a:endParaRPr lang="en-US" sz="2000" dirty="0"/>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5" y="817639"/>
            <a:ext cx="9467433" cy="4981146"/>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pic>
        <p:nvPicPr>
          <p:cNvPr id="3" name="Picture 2" descr="A screenshot of a computer&#10;&#10;Description automatically generated with medium confidence">
            <a:extLst>
              <a:ext uri="{FF2B5EF4-FFF2-40B4-BE49-F238E27FC236}">
                <a16:creationId xmlns:a16="http://schemas.microsoft.com/office/drawing/2014/main" id="{7367CA42-EC11-4876-AA40-57E841A57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4735" y="0"/>
            <a:ext cx="3677265" cy="6858000"/>
          </a:xfrm>
          <a:prstGeom prst="rect">
            <a:avLst/>
          </a:prstGeom>
        </p:spPr>
      </p:pic>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fontScale="925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Visualized data distribution in Tableau, wrangled in Python and R to predict models and run analyses to show that at least one variable has measurable predictive values for the purpose of gathering industry insight.</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77977"/>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81463"/>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758491"/>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8602824" y="2429381"/>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4357007" y="4466232"/>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867748" y="4510625"/>
            <a:ext cx="4456300"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6292" y="2429381"/>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9141279" y="4377691"/>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2"/>
              </a:rPr>
              <a:t>Job title</a:t>
            </a:r>
          </a:p>
        </p:txBody>
      </p:sp>
      <p:pic>
        <p:nvPicPr>
          <p:cNvPr id="4" name="Picture 3">
            <a:extLst>
              <a:ext uri="{FF2B5EF4-FFF2-40B4-BE49-F238E27FC236}">
                <a16:creationId xmlns:a16="http://schemas.microsoft.com/office/drawing/2014/main" id="{5C76BFE5-6107-4764-B44C-487E39192848}"/>
              </a:ext>
            </a:extLst>
          </p:cNvPr>
          <p:cNvPicPr>
            <a:picLocks noChangeAspect="1"/>
          </p:cNvPicPr>
          <p:nvPr/>
        </p:nvPicPr>
        <p:blipFill>
          <a:blip r:embed="rId3"/>
          <a:stretch>
            <a:fillRect/>
          </a:stretch>
        </p:blipFill>
        <p:spPr>
          <a:xfrm>
            <a:off x="314632" y="0"/>
            <a:ext cx="10255045" cy="6411247"/>
          </a:xfrm>
          <a:prstGeom prst="rect">
            <a:avLst/>
          </a:prstGeom>
        </p:spPr>
      </p:pic>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5842</TotalTime>
  <Words>1214</Words>
  <Application>Microsoft Office PowerPoint</Application>
  <PresentationFormat>Widescreen</PresentationFormat>
  <Paragraphs>146</Paragraphs>
  <Slides>24</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24</vt:i4>
      </vt:variant>
    </vt:vector>
  </HeadingPairs>
  <TitlesOfParts>
    <vt:vector size="46"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31</cp:revision>
  <dcterms:created xsi:type="dcterms:W3CDTF">2022-03-07T03:26:23Z</dcterms:created>
  <dcterms:modified xsi:type="dcterms:W3CDTF">2022-04-13T03:14:08Z</dcterms:modified>
</cp:coreProperties>
</file>